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75" r:id="rId2"/>
    <p:sldId id="257" r:id="rId3"/>
    <p:sldId id="258" r:id="rId4"/>
    <p:sldId id="259" r:id="rId5"/>
    <p:sldId id="260" r:id="rId6"/>
    <p:sldId id="261" r:id="rId7"/>
    <p:sldId id="276" r:id="rId8"/>
    <p:sldId id="262" r:id="rId9"/>
    <p:sldId id="264" r:id="rId10"/>
    <p:sldId id="265" r:id="rId11"/>
    <p:sldId id="266" r:id="rId12"/>
    <p:sldId id="267" r:id="rId13"/>
    <p:sldId id="268" r:id="rId14"/>
    <p:sldId id="263" r:id="rId15"/>
    <p:sldId id="269" r:id="rId16"/>
    <p:sldId id="271" r:id="rId17"/>
    <p:sldId id="272" r:id="rId18"/>
    <p:sldId id="270" r:id="rId19"/>
    <p:sldId id="277"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2830" autoAdjust="0"/>
  </p:normalViewPr>
  <p:slideViewPr>
    <p:cSldViewPr snapToGrid="0">
      <p:cViewPr varScale="1">
        <p:scale>
          <a:sx n="53" d="100"/>
          <a:sy n="53" d="100"/>
        </p:scale>
        <p:origin x="826" y="29"/>
      </p:cViewPr>
      <p:guideLst/>
    </p:cSldViewPr>
  </p:slideViewPr>
  <p:outlineViewPr>
    <p:cViewPr>
      <p:scale>
        <a:sx n="33" d="100"/>
        <a:sy n="33" d="100"/>
      </p:scale>
      <p:origin x="0" y="-5573"/>
    </p:cViewPr>
  </p:outlineViewPr>
  <p:notesTextViewPr>
    <p:cViewPr>
      <p:scale>
        <a:sx n="1" d="1"/>
        <a:sy n="1" d="1"/>
      </p:scale>
      <p:origin x="0" y="0"/>
    </p:cViewPr>
  </p:notesTextViewPr>
  <p:sorterViewPr>
    <p:cViewPr>
      <p:scale>
        <a:sx n="100" d="100"/>
        <a:sy n="100" d="100"/>
      </p:scale>
      <p:origin x="0" y="-3149"/>
    </p:cViewPr>
  </p:sorterViewPr>
  <p:notesViewPr>
    <p:cSldViewPr snapToGrid="0">
      <p:cViewPr varScale="1">
        <p:scale>
          <a:sx n="43" d="100"/>
          <a:sy n="43" d="100"/>
        </p:scale>
        <p:origin x="246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BF30D-ACCF-4AB9-924A-942318326DCB}" type="datetimeFigureOut">
              <a:rPr lang="tr-TR" smtClean="0"/>
              <a:t>13.09.2024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37B14-7984-4C4B-B028-43FAC30E2D50}" type="slidenum">
              <a:rPr lang="tr-TR" smtClean="0"/>
              <a:t>‹#›</a:t>
            </a:fld>
            <a:endParaRPr lang="tr-TR"/>
          </a:p>
        </p:txBody>
      </p:sp>
    </p:spTree>
    <p:extLst>
      <p:ext uri="{BB962C8B-B14F-4D97-AF65-F5344CB8AC3E}">
        <p14:creationId xmlns:p14="http://schemas.microsoft.com/office/powerpoint/2010/main" val="158238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1437B14-7984-4C4B-B028-43FAC30E2D50}" type="slidenum">
              <a:rPr lang="tr-TR" smtClean="0"/>
              <a:t>10</a:t>
            </a:fld>
            <a:endParaRPr lang="tr-TR"/>
          </a:p>
        </p:txBody>
      </p:sp>
    </p:spTree>
    <p:extLst>
      <p:ext uri="{BB962C8B-B14F-4D97-AF65-F5344CB8AC3E}">
        <p14:creationId xmlns:p14="http://schemas.microsoft.com/office/powerpoint/2010/main" val="567699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9/13/2024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9/13/2024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endParaRPr lang="tr-TR"/>
          </a:p>
        </p:txBody>
      </p:sp>
      <p:sp>
        <p:nvSpPr>
          <p:cNvPr id="6" name="Metin Yer Tutucusu 5"/>
          <p:cNvSpPr>
            <a:spLocks noGrp="1"/>
          </p:cNvSpPr>
          <p:nvPr>
            <p:ph type="body" sz="half" idx="2"/>
          </p:nvPr>
        </p:nvSpPr>
        <p:spPr>
          <a:xfrm>
            <a:off x="6623048" y="3082738"/>
            <a:ext cx="4407742" cy="3358281"/>
          </a:xfrm>
        </p:spPr>
        <p:txBody>
          <a:bodyPr>
            <a:normAutofit/>
          </a:bodyPr>
          <a:lstStyle/>
          <a:p>
            <a:r>
              <a:rPr lang="tr-TR" sz="5400" b="1" dirty="0" smtClean="0">
                <a:solidFill>
                  <a:srgbClr val="FF0000"/>
                </a:solidFill>
              </a:rPr>
              <a:t>SINIR KOYMA</a:t>
            </a:r>
            <a:endParaRPr lang="tr-TR" sz="5400" b="1" dirty="0">
              <a:solidFill>
                <a:srgbClr val="FF0000"/>
              </a:solidFill>
            </a:endParaRPr>
          </a:p>
        </p:txBody>
      </p:sp>
      <p:sp>
        <p:nvSpPr>
          <p:cNvPr id="7" name="İçerik Yer Tutucusu 6"/>
          <p:cNvSpPr>
            <a:spLocks noGrp="1"/>
          </p:cNvSpPr>
          <p:nvPr>
            <p:ph idx="1"/>
          </p:nvPr>
        </p:nvSpPr>
        <p:spPr/>
        <p:txBody>
          <a:bodyPr/>
          <a:lstStyle/>
          <a:p>
            <a:endParaRPr lang="tr-TR" dirty="0"/>
          </a:p>
        </p:txBody>
      </p:sp>
    </p:spTree>
    <p:extLst>
      <p:ext uri="{BB962C8B-B14F-4D97-AF65-F5344CB8AC3E}">
        <p14:creationId xmlns:p14="http://schemas.microsoft.com/office/powerpoint/2010/main" val="209311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ÇOK </a:t>
            </a:r>
            <a:r>
              <a:rPr lang="tr-TR" dirty="0"/>
              <a:t>KISITLAYICI OLAN </a:t>
            </a:r>
            <a:r>
              <a:rPr lang="tr-TR" dirty="0" smtClean="0"/>
              <a:t>SINIR TÜRLERİ </a:t>
            </a:r>
            <a:r>
              <a:rPr lang="tr-TR" dirty="0"/>
              <a:t>NELERDİR?</a:t>
            </a:r>
          </a:p>
        </p:txBody>
      </p:sp>
      <p:sp>
        <p:nvSpPr>
          <p:cNvPr id="3" name="İçerik Yer Tutucusu 2"/>
          <p:cNvSpPr>
            <a:spLocks noGrp="1"/>
          </p:cNvSpPr>
          <p:nvPr>
            <p:ph idx="1"/>
          </p:nvPr>
        </p:nvSpPr>
        <p:spPr/>
        <p:txBody>
          <a:bodyPr/>
          <a:lstStyle/>
          <a:p>
            <a:r>
              <a:rPr lang="tr-TR" dirty="0"/>
              <a:t>1- Aşırı </a:t>
            </a:r>
            <a:r>
              <a:rPr lang="tr-TR" dirty="0" smtClean="0"/>
              <a:t>Kontrol</a:t>
            </a:r>
          </a:p>
          <a:p>
            <a:endParaRPr lang="tr-TR" dirty="0" smtClean="0"/>
          </a:p>
          <a:p>
            <a:pPr marL="0" indent="0">
              <a:buNone/>
            </a:pPr>
            <a:r>
              <a:rPr lang="tr-TR" dirty="0" smtClean="0"/>
              <a:t> </a:t>
            </a:r>
            <a:r>
              <a:rPr lang="tr-TR" dirty="0"/>
              <a:t>Denemek ve keşfetmek için çok az özgürlük vardır. </a:t>
            </a:r>
            <a:endParaRPr lang="tr-TR" dirty="0" smtClean="0"/>
          </a:p>
          <a:p>
            <a:pPr marL="0" indent="0">
              <a:buNone/>
            </a:pPr>
            <a:endParaRPr lang="tr-TR" dirty="0" smtClean="0"/>
          </a:p>
          <a:p>
            <a:pPr marL="0" indent="0">
              <a:buNone/>
            </a:pPr>
            <a:r>
              <a:rPr lang="tr-TR" dirty="0" smtClean="0"/>
              <a:t>Sonuçları</a:t>
            </a:r>
            <a:r>
              <a:rPr lang="tr-TR" dirty="0"/>
              <a:t>: Öğrenme ve sorumluluk kazanmayı engeller, isyanı arttırır.</a:t>
            </a:r>
          </a:p>
        </p:txBody>
      </p:sp>
    </p:spTree>
    <p:extLst>
      <p:ext uri="{BB962C8B-B14F-4D97-AF65-F5344CB8AC3E}">
        <p14:creationId xmlns:p14="http://schemas.microsoft.com/office/powerpoint/2010/main" val="372395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ÇOK GENİŞ OLAN SINIRLAR</a:t>
            </a:r>
          </a:p>
        </p:txBody>
      </p:sp>
      <p:sp>
        <p:nvSpPr>
          <p:cNvPr id="3" name="İçerik Yer Tutucusu 2"/>
          <p:cNvSpPr>
            <a:spLocks noGrp="1"/>
          </p:cNvSpPr>
          <p:nvPr>
            <p:ph idx="1"/>
          </p:nvPr>
        </p:nvSpPr>
        <p:spPr/>
        <p:txBody>
          <a:bodyPr/>
          <a:lstStyle/>
          <a:p>
            <a:r>
              <a:rPr lang="tr-TR" dirty="0"/>
              <a:t>2- </a:t>
            </a:r>
            <a:r>
              <a:rPr lang="tr-TR" dirty="0" smtClean="0"/>
              <a:t>Kontrolsüzlük</a:t>
            </a:r>
          </a:p>
          <a:p>
            <a:r>
              <a:rPr lang="tr-TR" dirty="0" smtClean="0"/>
              <a:t> </a:t>
            </a:r>
            <a:r>
              <a:rPr lang="tr-TR" dirty="0"/>
              <a:t>Denemek ve keşfetmek için çok fazla özgürlük vardır</a:t>
            </a:r>
            <a:r>
              <a:rPr lang="tr-TR" dirty="0" smtClean="0"/>
              <a:t>.</a:t>
            </a:r>
          </a:p>
          <a:p>
            <a:r>
              <a:rPr lang="tr-TR" dirty="0" smtClean="0"/>
              <a:t> </a:t>
            </a:r>
            <a:r>
              <a:rPr lang="tr-TR" dirty="0"/>
              <a:t>Sonuçları: Öğrenme ve sorumluluk kazanmayı engeller, aşırı denemeyi arttırır.</a:t>
            </a:r>
          </a:p>
        </p:txBody>
      </p:sp>
    </p:spTree>
    <p:extLst>
      <p:ext uri="{BB962C8B-B14F-4D97-AF65-F5344CB8AC3E}">
        <p14:creationId xmlns:p14="http://schemas.microsoft.com/office/powerpoint/2010/main" val="35137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TUTARSIZ OLAN SINIRLAR</a:t>
            </a:r>
          </a:p>
        </p:txBody>
      </p:sp>
      <p:sp>
        <p:nvSpPr>
          <p:cNvPr id="3" name="İçerik Yer Tutucusu 2"/>
          <p:cNvSpPr>
            <a:spLocks noGrp="1"/>
          </p:cNvSpPr>
          <p:nvPr>
            <p:ph idx="1"/>
          </p:nvPr>
        </p:nvSpPr>
        <p:spPr/>
        <p:txBody>
          <a:bodyPr/>
          <a:lstStyle/>
          <a:p>
            <a:r>
              <a:rPr lang="tr-TR" dirty="0"/>
              <a:t>3- Karışık Kontrol </a:t>
            </a:r>
            <a:endParaRPr lang="tr-TR" dirty="0" smtClean="0"/>
          </a:p>
          <a:p>
            <a:r>
              <a:rPr lang="tr-TR" dirty="0" smtClean="0"/>
              <a:t>Tutarsız </a:t>
            </a:r>
            <a:r>
              <a:rPr lang="tr-TR" dirty="0"/>
              <a:t>özgürlük vardır. </a:t>
            </a:r>
            <a:endParaRPr lang="tr-TR" dirty="0" smtClean="0"/>
          </a:p>
          <a:p>
            <a:r>
              <a:rPr lang="tr-TR" dirty="0" smtClean="0"/>
              <a:t>Sonuçları</a:t>
            </a:r>
            <a:r>
              <a:rPr lang="tr-TR" dirty="0"/>
              <a:t>: Öğrenme ve sorumluluk kazanmayı engeller, deneme ve isyanı arttırır.</a:t>
            </a:r>
          </a:p>
        </p:txBody>
      </p:sp>
    </p:spTree>
    <p:extLst>
      <p:ext uri="{BB962C8B-B14F-4D97-AF65-F5344CB8AC3E}">
        <p14:creationId xmlns:p14="http://schemas.microsoft.com/office/powerpoint/2010/main" val="1008185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DENGELİ SINIRLAR</a:t>
            </a:r>
          </a:p>
        </p:txBody>
      </p:sp>
      <p:sp>
        <p:nvSpPr>
          <p:cNvPr id="3" name="İçerik Yer Tutucusu 2"/>
          <p:cNvSpPr>
            <a:spLocks noGrp="1"/>
          </p:cNvSpPr>
          <p:nvPr>
            <p:ph idx="1"/>
          </p:nvPr>
        </p:nvSpPr>
        <p:spPr/>
        <p:txBody>
          <a:bodyPr/>
          <a:lstStyle/>
          <a:p>
            <a:r>
              <a:rPr lang="tr-TR" dirty="0"/>
              <a:t>4- Dengeli Kontrol </a:t>
            </a:r>
            <a:endParaRPr lang="tr-TR" dirty="0" smtClean="0"/>
          </a:p>
          <a:p>
            <a:r>
              <a:rPr lang="tr-TR" dirty="0" smtClean="0"/>
              <a:t>Sorumluluklara </a:t>
            </a:r>
            <a:r>
              <a:rPr lang="tr-TR" dirty="0"/>
              <a:t>dayanan özgürlük vardır. </a:t>
            </a:r>
            <a:endParaRPr lang="tr-TR" dirty="0" smtClean="0"/>
          </a:p>
          <a:p>
            <a:r>
              <a:rPr lang="tr-TR" dirty="0" smtClean="0"/>
              <a:t>Sonuçları</a:t>
            </a:r>
            <a:r>
              <a:rPr lang="tr-TR" dirty="0"/>
              <a:t>: Öğrenme ve sorumluluk kazanmayı arttırır, işbirliğini yüreklendirir.</a:t>
            </a:r>
          </a:p>
        </p:txBody>
      </p:sp>
    </p:spTree>
    <p:extLst>
      <p:ext uri="{BB962C8B-B14F-4D97-AF65-F5344CB8AC3E}">
        <p14:creationId xmlns:p14="http://schemas.microsoft.com/office/powerpoint/2010/main" val="379293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ÇOCUK BELİRLENEN KURALA UY7MADIĞINDA NE YAPMALIYIZ?</a:t>
            </a:r>
            <a:endParaRPr lang="tr-TR" dirty="0"/>
          </a:p>
        </p:txBody>
      </p:sp>
      <p:sp>
        <p:nvSpPr>
          <p:cNvPr id="3" name="İçerik Yer Tutucusu 2"/>
          <p:cNvSpPr>
            <a:spLocks noGrp="1"/>
          </p:cNvSpPr>
          <p:nvPr>
            <p:ph idx="1"/>
          </p:nvPr>
        </p:nvSpPr>
        <p:spPr/>
        <p:txBody>
          <a:bodyPr/>
          <a:lstStyle/>
          <a:p>
            <a:r>
              <a:rPr lang="tr-TR" dirty="0" smtClean="0"/>
              <a:t>Çocuğunuz aile olarak belirlediğiniz kurala uymadığında , öncelikle o kuralı tekrar </a:t>
            </a:r>
            <a:r>
              <a:rPr lang="tr-TR" dirty="0" err="1" smtClean="0"/>
              <a:t>hatırlatmalıyız.Bunu</a:t>
            </a:r>
            <a:r>
              <a:rPr lang="tr-TR" dirty="0" smtClean="0"/>
              <a:t> yaparken onunla aynı seviyede konuşmalıyız. Göz teması kurarak çocukla iletişim kurmalıyız. </a:t>
            </a:r>
          </a:p>
          <a:p>
            <a:r>
              <a:rPr lang="tr-TR" dirty="0" smtClean="0"/>
              <a:t>Çocuğu uyarırken , yumuşak bir tonla değil kararlı ama sert olmayan bir ses tonuyla uyarmalıyız.</a:t>
            </a:r>
            <a:endParaRPr lang="tr-TR" dirty="0"/>
          </a:p>
        </p:txBody>
      </p:sp>
    </p:spTree>
    <p:extLst>
      <p:ext uri="{BB962C8B-B14F-4D97-AF65-F5344CB8AC3E}">
        <p14:creationId xmlns:p14="http://schemas.microsoft.com/office/powerpoint/2010/main" val="83827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Bunun tersi yapılıp örneğin; bağırmak , şiddet uygulamak, aşırı öfkelenmek, yüksek sesle uyarmak gibi tavırlar çocuğun kurala uymasını sağlamamakla birlikte, ebeveyniyle ilişkisinin de bozulmasına ve korku geliştirmesine sebep olacaktır. </a:t>
            </a:r>
          </a:p>
        </p:txBody>
      </p:sp>
    </p:spTree>
    <p:extLst>
      <p:ext uri="{BB962C8B-B14F-4D97-AF65-F5344CB8AC3E}">
        <p14:creationId xmlns:p14="http://schemas.microsoft.com/office/powerpoint/2010/main" val="21138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İstenmeyen davranış karşısında fiziksel ceza kullanılması da söz dinlememe davranışını arttırır. Ceza, çocuklara nasıl davranmaları gerektiğini öğretme konusunda etkili bir araç değildir.</a:t>
            </a:r>
          </a:p>
        </p:txBody>
      </p:sp>
    </p:spTree>
    <p:extLst>
      <p:ext uri="{BB962C8B-B14F-4D97-AF65-F5344CB8AC3E}">
        <p14:creationId xmlns:p14="http://schemas.microsoft.com/office/powerpoint/2010/main" val="3430015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Kurallara </a:t>
            </a:r>
            <a:r>
              <a:rPr lang="tr-TR" dirty="0" smtClean="0"/>
              <a:t>uymamanın nedeni </a:t>
            </a:r>
            <a:r>
              <a:rPr lang="tr-TR" dirty="0"/>
              <a:t>bazen anne babaya karşı tavır, bazen ilgi ihtiyacı, bazen ise uygun olmayan ebeveyn tavırlarından </a:t>
            </a:r>
            <a:r>
              <a:rPr lang="tr-TR" dirty="0" smtClean="0"/>
              <a:t>kaynaklanabilir. Bu durumda çocuk-ebeveyn ilişkisinde genel bir düzenleme yapılmalıdır. </a:t>
            </a:r>
            <a:endParaRPr lang="tr-TR" dirty="0"/>
          </a:p>
        </p:txBody>
      </p:sp>
    </p:spTree>
    <p:extLst>
      <p:ext uri="{BB962C8B-B14F-4D97-AF65-F5344CB8AC3E}">
        <p14:creationId xmlns:p14="http://schemas.microsoft.com/office/powerpoint/2010/main" val="97114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Bu durumda; kuralı tekrarlamak, hala uymuyorsa sonucu yaşamasını sağlamak uygun olabilir.</a:t>
            </a:r>
            <a:endParaRPr lang="tr-TR" dirty="0"/>
          </a:p>
        </p:txBody>
      </p:sp>
    </p:spTree>
    <p:extLst>
      <p:ext uri="{BB962C8B-B14F-4D97-AF65-F5344CB8AC3E}">
        <p14:creationId xmlns:p14="http://schemas.microsoft.com/office/powerpoint/2010/main" val="189742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sz="4400" b="1" dirty="0" smtClean="0"/>
              <a:t>DİNLEDİĞİNİZ İÇİN </a:t>
            </a:r>
          </a:p>
          <a:p>
            <a:pPr marL="0" indent="0" algn="ctr">
              <a:buNone/>
            </a:pPr>
            <a:r>
              <a:rPr lang="tr-TR" sz="4400" b="1" dirty="0" smtClean="0"/>
              <a:t>    TEŞEKKÜR EDERİZ </a:t>
            </a:r>
            <a:r>
              <a:rPr lang="tr-TR" sz="4400" b="1" dirty="0" smtClean="0">
                <a:sym typeface="Wingdings" panose="05000000000000000000" pitchFamily="2" charset="2"/>
              </a:rPr>
              <a:t></a:t>
            </a:r>
            <a:endParaRPr lang="tr-TR" sz="4400" b="1" dirty="0" smtClean="0"/>
          </a:p>
          <a:p>
            <a:pPr marL="0" indent="0">
              <a:buNone/>
            </a:pPr>
            <a:endParaRPr lang="tr-TR" dirty="0"/>
          </a:p>
        </p:txBody>
      </p:sp>
    </p:spTree>
    <p:extLst>
      <p:ext uri="{BB962C8B-B14F-4D97-AF65-F5344CB8AC3E}">
        <p14:creationId xmlns:p14="http://schemas.microsoft.com/office/powerpoint/2010/main" val="125216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SINIR KOYMA NE DEMEKTİR?</a:t>
            </a:r>
          </a:p>
        </p:txBody>
      </p:sp>
      <p:sp>
        <p:nvSpPr>
          <p:cNvPr id="3" name="İçerik Yer Tutucusu 2"/>
          <p:cNvSpPr>
            <a:spLocks noGrp="1"/>
          </p:cNvSpPr>
          <p:nvPr>
            <p:ph idx="1"/>
          </p:nvPr>
        </p:nvSpPr>
        <p:spPr/>
        <p:txBody>
          <a:bodyPr/>
          <a:lstStyle/>
          <a:p>
            <a:r>
              <a:rPr lang="tr-TR" dirty="0" smtClean="0"/>
              <a:t>İnsanın , haklarının </a:t>
            </a:r>
            <a:r>
              <a:rPr lang="tr-TR" dirty="0"/>
              <a:t>nerede başlayıp bittiğini anlamayı sağlayan kurallar bütünüdür</a:t>
            </a:r>
            <a:r>
              <a:rPr lang="tr-TR" dirty="0" smtClean="0"/>
              <a:t>.</a:t>
            </a:r>
          </a:p>
          <a:p>
            <a:endParaRPr lang="tr-TR" dirty="0"/>
          </a:p>
        </p:txBody>
      </p:sp>
      <p:sp>
        <p:nvSpPr>
          <p:cNvPr id="5" name="Metin Yer Tutucusu 4"/>
          <p:cNvSpPr>
            <a:spLocks noGrp="1"/>
          </p:cNvSpPr>
          <p:nvPr>
            <p:ph type="body" sz="half" idx="2"/>
          </p:nvPr>
        </p:nvSpPr>
        <p:spPr/>
        <p:txBody>
          <a:bodyPr/>
          <a:lstStyle/>
          <a:p>
            <a:endParaRPr lang="tr-TR"/>
          </a:p>
        </p:txBody>
      </p:sp>
      <p:pic>
        <p:nvPicPr>
          <p:cNvPr id="4" name="Resim 3"/>
          <p:cNvPicPr>
            <a:picLocks noChangeAspect="1"/>
          </p:cNvPicPr>
          <p:nvPr/>
        </p:nvPicPr>
        <p:blipFill>
          <a:blip r:embed="rId2"/>
          <a:stretch>
            <a:fillRect/>
          </a:stretch>
        </p:blipFill>
        <p:spPr>
          <a:xfrm>
            <a:off x="1293811" y="2833508"/>
            <a:ext cx="3798137" cy="2833518"/>
          </a:xfrm>
          <a:prstGeom prst="rect">
            <a:avLst/>
          </a:prstGeom>
        </p:spPr>
      </p:pic>
    </p:spTree>
    <p:extLst>
      <p:ext uri="{BB962C8B-B14F-4D97-AF65-F5344CB8AC3E}">
        <p14:creationId xmlns:p14="http://schemas.microsoft.com/office/powerpoint/2010/main" val="172435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lstStyle/>
          <a:p>
            <a:r>
              <a:rPr lang="tr-TR" dirty="0" smtClean="0"/>
              <a:t> </a:t>
            </a:r>
            <a:r>
              <a:rPr lang="tr-TR" dirty="0" err="1"/>
              <a:t>Mackenzie</a:t>
            </a:r>
            <a:r>
              <a:rPr lang="tr-TR" dirty="0"/>
              <a:t>, R.J. “Çocuğunuza Sınır Koyma” </a:t>
            </a:r>
            <a:endParaRPr lang="tr-TR" dirty="0" smtClean="0"/>
          </a:p>
          <a:p>
            <a:r>
              <a:rPr lang="tr-TR" dirty="0" smtClean="0"/>
              <a:t> </a:t>
            </a:r>
            <a:r>
              <a:rPr lang="tr-TR" dirty="0" err="1"/>
              <a:t>Braun</a:t>
            </a:r>
            <a:r>
              <a:rPr lang="tr-TR" dirty="0"/>
              <a:t>, B. </a:t>
            </a:r>
            <a:r>
              <a:rPr lang="tr-TR" dirty="0" err="1"/>
              <a:t>Betsy</a:t>
            </a:r>
            <a:r>
              <a:rPr lang="tr-TR" dirty="0"/>
              <a:t> “Neyi Nasıl Söylemeli</a:t>
            </a:r>
            <a:r>
              <a:rPr lang="tr-TR"/>
              <a:t>?” </a:t>
            </a:r>
            <a:endParaRPr lang="tr-TR" dirty="0"/>
          </a:p>
        </p:txBody>
      </p:sp>
    </p:spTree>
    <p:extLst>
      <p:ext uri="{BB962C8B-B14F-4D97-AF65-F5344CB8AC3E}">
        <p14:creationId xmlns:p14="http://schemas.microsoft.com/office/powerpoint/2010/main" val="425727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SINIRLARA NEDEN İHTİYAÇ DUYARIZ?</a:t>
            </a:r>
            <a:endParaRPr lang="tr-TR" dirty="0"/>
          </a:p>
        </p:txBody>
      </p:sp>
      <p:sp>
        <p:nvSpPr>
          <p:cNvPr id="3" name="İçerik Yer Tutucusu 2"/>
          <p:cNvSpPr>
            <a:spLocks noGrp="1"/>
          </p:cNvSpPr>
          <p:nvPr>
            <p:ph idx="1"/>
          </p:nvPr>
        </p:nvSpPr>
        <p:spPr/>
        <p:txBody>
          <a:bodyPr/>
          <a:lstStyle/>
          <a:p>
            <a:r>
              <a:rPr lang="tr-TR" dirty="0"/>
              <a:t>Sınırların </a:t>
            </a:r>
            <a:r>
              <a:rPr lang="tr-TR" dirty="0" smtClean="0"/>
              <a:t>belirlenmesi karşı tarafa mesajlar </a:t>
            </a:r>
            <a:r>
              <a:rPr lang="tr-TR" dirty="0"/>
              <a:t>verir</a:t>
            </a:r>
            <a:r>
              <a:rPr lang="tr-TR" dirty="0" smtClean="0"/>
              <a:t>.</a:t>
            </a:r>
          </a:p>
          <a:p>
            <a:r>
              <a:rPr lang="tr-TR" dirty="0" smtClean="0"/>
              <a:t>Bu sınırlar çocuğun , babanın, annenin, kardeşin kim olduğunu belirler. Çocuğun, anne ve babaya olan güveninin arttırır.</a:t>
            </a:r>
          </a:p>
          <a:p>
            <a:r>
              <a:rPr lang="tr-TR" dirty="0" smtClean="0"/>
              <a:t>Çocuğun özgüvenini, güvenlik duygusunu, hayata karşı olumlu bakış açısı geliştirmesini arttırır.</a:t>
            </a:r>
          </a:p>
          <a:p>
            <a:r>
              <a:rPr lang="tr-TR" dirty="0" smtClean="0"/>
              <a:t>Çocukların kendini ve hayatını kontrol etme becerisini artırır.</a:t>
            </a:r>
            <a:endParaRPr lang="tr-TR" dirty="0"/>
          </a:p>
        </p:txBody>
      </p:sp>
    </p:spTree>
    <p:extLst>
      <p:ext uri="{BB962C8B-B14F-4D97-AF65-F5344CB8AC3E}">
        <p14:creationId xmlns:p14="http://schemas.microsoft.com/office/powerpoint/2010/main" val="335993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3600" dirty="0"/>
              <a:t>Kural koyan anne babalar, sanıldığının aksine çocuklarına daha az ilgi ve sevgi göstermezler, onların hayatını düzene sokarak kendilerini güvende hissetmelerini sağlarlar.</a:t>
            </a:r>
          </a:p>
        </p:txBody>
      </p:sp>
    </p:spTree>
    <p:extLst>
      <p:ext uri="{BB962C8B-B14F-4D97-AF65-F5344CB8AC3E}">
        <p14:creationId xmlns:p14="http://schemas.microsoft.com/office/powerpoint/2010/main" val="321367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600" dirty="0" smtClean="0"/>
              <a:t>Sınır koymak çocuklara, anne ve babalarının yetkin olduğu hissini verir ve onların kendini koruyacaklarına dair bir algı geliştirmesini sağlar. Bu bakış açısı çocuğun dünyayı tehdit olarak görmeden daha iyi keşfetmesini sağlar. </a:t>
            </a:r>
          </a:p>
        </p:txBody>
      </p:sp>
    </p:spTree>
    <p:extLst>
      <p:ext uri="{BB962C8B-B14F-4D97-AF65-F5344CB8AC3E}">
        <p14:creationId xmlns:p14="http://schemas.microsoft.com/office/powerpoint/2010/main" val="75931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295401" y="1185863"/>
            <a:ext cx="9601196" cy="4690005"/>
          </a:xfrm>
        </p:spPr>
        <p:txBody>
          <a:bodyPr/>
          <a:lstStyle/>
          <a:p>
            <a:pPr marL="0" indent="0">
              <a:buNone/>
            </a:pPr>
            <a:r>
              <a:rPr lang="tr-TR" dirty="0" smtClean="0"/>
              <a:t>Anne ve babalar çocukların sınırları zorlamasından dolayı sıkıntı yaşasalar da istikrarlı ve tutarlı davrandıklarında bu durum hem çocuklar açısından hem de ebeveynler açısından bir kazanca dönüşmektedir.</a:t>
            </a:r>
          </a:p>
          <a:p>
            <a:pPr marL="0" indent="0">
              <a:buNone/>
            </a:pPr>
            <a:endParaRPr lang="tr-TR" dirty="0"/>
          </a:p>
        </p:txBody>
      </p:sp>
      <p:pic>
        <p:nvPicPr>
          <p:cNvPr id="5" name="Resim 4"/>
          <p:cNvPicPr>
            <a:picLocks noChangeAspect="1"/>
          </p:cNvPicPr>
          <p:nvPr/>
        </p:nvPicPr>
        <p:blipFill>
          <a:blip r:embed="rId2"/>
          <a:stretch>
            <a:fillRect/>
          </a:stretch>
        </p:blipFill>
        <p:spPr>
          <a:xfrm>
            <a:off x="2071687" y="2489730"/>
            <a:ext cx="7215187" cy="3386138"/>
          </a:xfrm>
          <a:prstGeom prst="rect">
            <a:avLst/>
          </a:prstGeom>
        </p:spPr>
      </p:pic>
    </p:spTree>
    <p:extLst>
      <p:ext uri="{BB962C8B-B14F-4D97-AF65-F5344CB8AC3E}">
        <p14:creationId xmlns:p14="http://schemas.microsoft.com/office/powerpoint/2010/main" val="89860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lvl="0" indent="0">
              <a:buClr>
                <a:srgbClr val="83992A"/>
              </a:buClr>
              <a:buNone/>
            </a:pPr>
            <a:r>
              <a:rPr lang="tr-TR" dirty="0">
                <a:solidFill>
                  <a:prstClr val="black">
                    <a:lumMod val="85000"/>
                    <a:lumOff val="15000"/>
                  </a:prstClr>
                </a:solidFill>
              </a:rPr>
              <a:t>Çocuklar, sınırları zorlamakla birlikte tutarlı sınırlara ihtiyaç duymaktadırlar. Ancak bir sefer tutarsız davranıldığında « kurallar bu sefer bozulabildiyse demek ki başka sefer de bozulabilir » anlayışı oluşur ve davranış problemleri artabilir. </a:t>
            </a:r>
          </a:p>
          <a:p>
            <a:endParaRPr lang="tr-TR" dirty="0"/>
          </a:p>
        </p:txBody>
      </p:sp>
    </p:spTree>
    <p:extLst>
      <p:ext uri="{BB962C8B-B14F-4D97-AF65-F5344CB8AC3E}">
        <p14:creationId xmlns:p14="http://schemas.microsoft.com/office/powerpoint/2010/main" val="241961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457450" y="2085975"/>
            <a:ext cx="6657975" cy="4004732"/>
          </a:xfrm>
          <a:prstGeom prst="rect">
            <a:avLst/>
          </a:prstGeom>
        </p:spPr>
      </p:pic>
      <p:sp>
        <p:nvSpPr>
          <p:cNvPr id="2" name="Unvan 1"/>
          <p:cNvSpPr>
            <a:spLocks noGrp="1"/>
          </p:cNvSpPr>
          <p:nvPr>
            <p:ph type="title"/>
          </p:nvPr>
        </p:nvSpPr>
        <p:spPr>
          <a:xfrm>
            <a:off x="1295401" y="953557"/>
            <a:ext cx="9601196" cy="1303867"/>
          </a:xfrm>
        </p:spPr>
        <p:txBody>
          <a:bodyPr>
            <a:normAutofit fontScale="90000"/>
          </a:bodyPr>
          <a:lstStyle/>
          <a:p>
            <a:r>
              <a:rPr lang="tr-TR" sz="2700" dirty="0"/>
              <a:t>Çocuklar evde sınır koyulmayan bir ortamda yaşadıklarında okul hayatında da sıkıntı yaşayabilmekte, okulu kendini engelleyen bir ortam olarak görebilmektedir.  </a:t>
            </a:r>
            <a:r>
              <a:rPr lang="tr-TR" dirty="0"/>
              <a:t/>
            </a:r>
            <a:br>
              <a:rPr lang="tr-TR" dirty="0"/>
            </a:b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237734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SINIR KOYARKEN NELERE DİKKAT ETMELİYİZ ?</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Anlaşılır ve net sınırlar koymalıyız. </a:t>
            </a:r>
          </a:p>
          <a:p>
            <a:r>
              <a:rPr lang="tr-TR" dirty="0" smtClean="0"/>
              <a:t>Karmaşık mesajlar vermemeliyiz.</a:t>
            </a:r>
          </a:p>
          <a:p>
            <a:r>
              <a:rPr lang="tr-TR" dirty="0" smtClean="0"/>
              <a:t>Anne ve babalar aynı tutarlıkta olmalıdır. </a:t>
            </a:r>
          </a:p>
          <a:p>
            <a:r>
              <a:rPr lang="tr-TR" dirty="0" smtClean="0"/>
              <a:t>Kurallar esnetilmemelidir. </a:t>
            </a:r>
          </a:p>
          <a:p>
            <a:r>
              <a:rPr lang="tr-TR" dirty="0" smtClean="0"/>
              <a:t>Koyulan sınırların arkasında durulmalıdır.</a:t>
            </a:r>
          </a:p>
          <a:p>
            <a:r>
              <a:rPr lang="tr-TR" dirty="0" smtClean="0"/>
              <a:t>Kurallar </a:t>
            </a:r>
            <a:r>
              <a:rPr lang="tr-TR" dirty="0" smtClean="0"/>
              <a:t>bir aile toplantısıyla belirlenebilir.</a:t>
            </a:r>
          </a:p>
          <a:p>
            <a:r>
              <a:rPr lang="tr-TR" dirty="0" smtClean="0"/>
              <a:t>Aile içinde çocuğa da söz hakkı verilmelidir</a:t>
            </a:r>
            <a:r>
              <a:rPr lang="tr-TR" dirty="0" smtClean="0"/>
              <a:t>.</a:t>
            </a:r>
          </a:p>
          <a:p>
            <a:r>
              <a:rPr lang="tr-TR" dirty="0"/>
              <a:t>Kural koyarken anne ve baba çocuğa model </a:t>
            </a:r>
            <a:r>
              <a:rPr lang="tr-TR" dirty="0" err="1"/>
              <a:t>olmalıdır.Kuralları</a:t>
            </a:r>
            <a:r>
              <a:rPr lang="tr-TR" dirty="0"/>
              <a:t> anne ve baba uygulamalıdır.</a:t>
            </a:r>
            <a:endParaRPr lang="tr-TR" dirty="0" smtClean="0"/>
          </a:p>
          <a:p>
            <a:endParaRPr lang="tr-TR" dirty="0" smtClean="0"/>
          </a:p>
        </p:txBody>
      </p:sp>
      <p:pic>
        <p:nvPicPr>
          <p:cNvPr id="4" name="İçerik Yer Tutucusu 3"/>
          <p:cNvPicPr>
            <a:picLocks noChangeAspect="1"/>
          </p:cNvPicPr>
          <p:nvPr/>
        </p:nvPicPr>
        <p:blipFill>
          <a:blip r:embed="rId2"/>
          <a:stretch>
            <a:fillRect/>
          </a:stretch>
        </p:blipFill>
        <p:spPr>
          <a:xfrm>
            <a:off x="6252882" y="2729753"/>
            <a:ext cx="4643716" cy="2218765"/>
          </a:xfrm>
          <a:prstGeom prst="rect">
            <a:avLst/>
          </a:prstGeom>
        </p:spPr>
      </p:pic>
    </p:spTree>
    <p:extLst>
      <p:ext uri="{BB962C8B-B14F-4D97-AF65-F5344CB8AC3E}">
        <p14:creationId xmlns:p14="http://schemas.microsoft.com/office/powerpoint/2010/main" val="153286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76</TotalTime>
  <Words>557</Words>
  <Application>Microsoft Office PowerPoint</Application>
  <PresentationFormat>Geniş ekran</PresentationFormat>
  <Paragraphs>53</Paragraphs>
  <Slides>20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Garamond</vt:lpstr>
      <vt:lpstr>Wingdings</vt:lpstr>
      <vt:lpstr>Organik</vt:lpstr>
      <vt:lpstr>PowerPoint Sunusu</vt:lpstr>
      <vt:lpstr>SINIR KOYMA NE DEMEKTİR?</vt:lpstr>
      <vt:lpstr>SINIRLARA NEDEN İHTİYAÇ DUYARIZ?</vt:lpstr>
      <vt:lpstr>PowerPoint Sunusu</vt:lpstr>
      <vt:lpstr>PowerPoint Sunusu</vt:lpstr>
      <vt:lpstr>PowerPoint Sunusu</vt:lpstr>
      <vt:lpstr>PowerPoint Sunusu</vt:lpstr>
      <vt:lpstr>Çocuklar evde sınır koyulmayan bir ortamda yaşadıklarında okul hayatında da sıkıntı yaşayabilmekte, okulu kendini engelleyen bir ortam olarak görebilmektedir.   </vt:lpstr>
      <vt:lpstr>SINIR KOYARKEN NELERE DİKKAT ETMELİYİZ ?</vt:lpstr>
      <vt:lpstr>ÇOK KISITLAYICI OLAN SINIR TÜRLERİ NELERDİR?</vt:lpstr>
      <vt:lpstr>ÇOK GENİŞ OLAN SINIRLAR</vt:lpstr>
      <vt:lpstr>TUTARSIZ OLAN SINIRLAR</vt:lpstr>
      <vt:lpstr>DENGELİ SINIRLAR</vt:lpstr>
      <vt:lpstr>ÇOCUK BELİRLENEN KURALA UY7MADIĞINDA NE YAPMALIYIZ?</vt:lpstr>
      <vt:lpstr>PowerPoint Sunusu</vt:lpstr>
      <vt:lpstr>PowerPoint Sunusu</vt:lpstr>
      <vt:lpstr>PowerPoint Sunusu</vt:lpstr>
      <vt:lpstr>PowerPoint Sunusu</vt:lpstr>
      <vt:lpstr>PowerPoint Sunusu</vt:lpstr>
      <vt:lpstr>KAYNAKÇA</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 KOYMA</dc:title>
  <dc:creator>Microsoft hesabı</dc:creator>
  <cp:lastModifiedBy>Microsoft hesabı</cp:lastModifiedBy>
  <cp:revision>28</cp:revision>
  <dcterms:created xsi:type="dcterms:W3CDTF">2024-09-12T08:10:06Z</dcterms:created>
  <dcterms:modified xsi:type="dcterms:W3CDTF">2024-09-13T07:29:07Z</dcterms:modified>
</cp:coreProperties>
</file>