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4" r:id="rId4"/>
    <p:sldId id="259" r:id="rId5"/>
    <p:sldId id="265" r:id="rId6"/>
    <p:sldId id="267" r:id="rId7"/>
    <p:sldId id="266" r:id="rId8"/>
    <p:sldId id="257" r:id="rId9"/>
    <p:sldId id="262" r:id="rId10"/>
    <p:sldId id="263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07067" y="1277471"/>
            <a:ext cx="7766936" cy="2773365"/>
          </a:xfrm>
        </p:spPr>
        <p:txBody>
          <a:bodyPr/>
          <a:lstStyle/>
          <a:p>
            <a:pPr algn="ctr"/>
            <a:r>
              <a:rPr lang="tr-TR" sz="8800" dirty="0" smtClean="0">
                <a:solidFill>
                  <a:schemeClr val="tx1"/>
                </a:solidFill>
              </a:rPr>
              <a:t>SINIR KOYMA</a:t>
            </a:r>
            <a:endParaRPr lang="tr-TR" sz="8800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0646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ÖĞRETMENLERE ÖNERİLER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640541"/>
            <a:ext cx="8596668" cy="4400821"/>
          </a:xfrm>
        </p:spPr>
        <p:txBody>
          <a:bodyPr>
            <a:noAutofit/>
          </a:bodyPr>
          <a:lstStyle/>
          <a:p>
            <a:r>
              <a:rPr lang="tr-TR" sz="2400" dirty="0"/>
              <a:t>Öğrencinin yaşına ve gelişim özelliklerine uygun olmalıdır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 </a:t>
            </a:r>
            <a:r>
              <a:rPr lang="tr-TR" sz="2400" dirty="0"/>
              <a:t>Anlaşılır, kararlı ve tutarlı olunmalıdır. </a:t>
            </a:r>
            <a:endParaRPr lang="tr-TR" sz="2400" dirty="0" smtClean="0"/>
          </a:p>
          <a:p>
            <a:r>
              <a:rPr lang="tr-TR" sz="2400" dirty="0" smtClean="0"/>
              <a:t>Sürece </a:t>
            </a:r>
            <a:r>
              <a:rPr lang="tr-TR" sz="2400" dirty="0"/>
              <a:t>öğrenciler de dahil edilmelidir. ‘Hayır’ kelimesi gerçekten gerekli olduğu durumlarda kullanılmalıdır. </a:t>
            </a:r>
            <a:endParaRPr lang="tr-TR" sz="2400" dirty="0" smtClean="0"/>
          </a:p>
          <a:p>
            <a:r>
              <a:rPr lang="tr-TR" sz="2400" dirty="0" smtClean="0"/>
              <a:t>Sınırlar </a:t>
            </a:r>
            <a:r>
              <a:rPr lang="tr-TR" sz="2400" dirty="0"/>
              <a:t>sorun anında değil sonrasında ve uygun görüldüğü zaman konulmalıdır. </a:t>
            </a:r>
            <a:endParaRPr lang="tr-TR" sz="2400" dirty="0" smtClean="0"/>
          </a:p>
          <a:p>
            <a:r>
              <a:rPr lang="tr-TR" sz="2400" dirty="0" smtClean="0"/>
              <a:t>Sınırlar </a:t>
            </a:r>
            <a:r>
              <a:rPr lang="tr-TR" sz="2400" dirty="0"/>
              <a:t>gerekçeleri ile birlikte öğrencilere açıklanmalıdır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 </a:t>
            </a:r>
            <a:r>
              <a:rPr lang="tr-TR" sz="2400" dirty="0"/>
              <a:t>Gerekli durumlarda sınırlar revize edilebilmelidir. </a:t>
            </a:r>
            <a:endParaRPr lang="tr-TR" sz="2400" dirty="0" smtClean="0"/>
          </a:p>
          <a:p>
            <a:r>
              <a:rPr lang="tr-TR" sz="2400" dirty="0" smtClean="0"/>
              <a:t>Öğrencilerin </a:t>
            </a:r>
            <a:r>
              <a:rPr lang="tr-TR" sz="2400" dirty="0"/>
              <a:t>sınırları benimsemesi için öğretmen rol model olmalıdır.</a:t>
            </a:r>
          </a:p>
        </p:txBody>
      </p:sp>
    </p:spTree>
    <p:extLst>
      <p:ext uri="{BB962C8B-B14F-4D97-AF65-F5344CB8AC3E}">
        <p14:creationId xmlns:p14="http://schemas.microsoft.com/office/powerpoint/2010/main" val="824516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tx1"/>
                </a:solidFill>
              </a:rPr>
              <a:t>DİNLEDİĞİNİZ İÇİN TEŞEKKÜRLER </a:t>
            </a:r>
            <a:r>
              <a:rPr lang="tr-TR" sz="3200" dirty="0" smtClean="0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49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0600"/>
          </a:xfrm>
        </p:spPr>
        <p:txBody>
          <a:bodyPr/>
          <a:lstStyle/>
          <a:p>
            <a:r>
              <a:rPr lang="tr-TR" dirty="0" smtClean="0"/>
              <a:t>SINIR NEDİR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806824"/>
            <a:ext cx="9690348" cy="5849470"/>
          </a:xfrm>
        </p:spPr>
        <p:txBody>
          <a:bodyPr>
            <a:noAutofit/>
          </a:bodyPr>
          <a:lstStyle/>
          <a:p>
            <a:endParaRPr lang="tr-TR" sz="2000" dirty="0" smtClean="0"/>
          </a:p>
          <a:p>
            <a:r>
              <a:rPr lang="tr-TR" sz="2000" dirty="0" smtClean="0"/>
              <a:t>Bireyin </a:t>
            </a:r>
            <a:r>
              <a:rPr lang="tr-TR" sz="2000" dirty="0"/>
              <a:t>, haklarının nerede başlayıp bittiğini anlamayı </a:t>
            </a:r>
            <a:r>
              <a:rPr lang="tr-TR" sz="2000" dirty="0" err="1" smtClean="0"/>
              <a:t>sağlayan,kendi</a:t>
            </a:r>
            <a:r>
              <a:rPr lang="tr-TR" sz="2000" dirty="0" smtClean="0"/>
              <a:t> </a:t>
            </a:r>
            <a:r>
              <a:rPr lang="tr-TR" sz="2000" dirty="0"/>
              <a:t>varlığını diğer bireylerden ayırt </a:t>
            </a:r>
            <a:r>
              <a:rPr lang="tr-TR" sz="2000" dirty="0" smtClean="0"/>
              <a:t>etmeyi sağlayan kurallar </a:t>
            </a:r>
            <a:r>
              <a:rPr lang="tr-TR" sz="2000" dirty="0"/>
              <a:t>bütünüdür. </a:t>
            </a:r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 smtClean="0"/>
              <a:t>İnsanlar mahremiyetini korumak için sınırlara ihtiyaç duyarlar.</a:t>
            </a:r>
          </a:p>
          <a:p>
            <a:endParaRPr lang="tr-TR" sz="2000" dirty="0" smtClean="0"/>
          </a:p>
          <a:p>
            <a:r>
              <a:rPr lang="tr-TR" sz="2000" dirty="0" err="1" smtClean="0"/>
              <a:t>Sınırlar,yapabileceklerini</a:t>
            </a:r>
            <a:r>
              <a:rPr lang="tr-TR" sz="2000" dirty="0" smtClean="0"/>
              <a:t> </a:t>
            </a:r>
            <a:r>
              <a:rPr lang="tr-TR" sz="2000" dirty="0"/>
              <a:t>fark ederek öğrenme becerilerini geliştirir. </a:t>
            </a:r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842" y="3919818"/>
            <a:ext cx="581977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94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tr-TR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Öğrenciye neyi yapmaması gerektiğini söylemektense önemli olan ona niçin yapmaması gerektiğini davranışlarımızla ve sözel olarak aktarabilmektir. </a:t>
            </a:r>
            <a:r>
              <a:rPr lang="tr-T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tr-TR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6988" y="2084294"/>
            <a:ext cx="5042647" cy="326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31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4471" y="295834"/>
            <a:ext cx="9139531" cy="1008531"/>
          </a:xfrm>
        </p:spPr>
        <p:txBody>
          <a:bodyPr>
            <a:normAutofit/>
          </a:bodyPr>
          <a:lstStyle/>
          <a:p>
            <a:r>
              <a:rPr lang="tr-TR" dirty="0" smtClean="0"/>
              <a:t>SINIR KOYMA AŞAMALARI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304365"/>
            <a:ext cx="8596668" cy="4736998"/>
          </a:xfrm>
        </p:spPr>
        <p:txBody>
          <a:bodyPr>
            <a:normAutofit/>
          </a:bodyPr>
          <a:lstStyle/>
          <a:p>
            <a:r>
              <a:rPr lang="tr-TR" sz="2800" dirty="0"/>
              <a:t>Seçenek Sunma: </a:t>
            </a:r>
            <a:endParaRPr lang="tr-TR" sz="2800" dirty="0" smtClean="0"/>
          </a:p>
          <a:p>
            <a:r>
              <a:rPr lang="tr-TR" sz="2800" dirty="0" smtClean="0"/>
              <a:t>Yeni </a:t>
            </a:r>
            <a:r>
              <a:rPr lang="tr-TR" sz="2800" dirty="0"/>
              <a:t>bir davranış seçeneği verilir. Verilen seçenek; Doğal, Mantıklı, Ceza anlamı olmayan, Kabul edilebilir, Olumlu cümlelerle ifade edilmelidir. </a:t>
            </a:r>
          </a:p>
        </p:txBody>
      </p:sp>
    </p:spTree>
    <p:extLst>
      <p:ext uri="{BB962C8B-B14F-4D97-AF65-F5344CB8AC3E}">
        <p14:creationId xmlns:p14="http://schemas.microsoft.com/office/powerpoint/2010/main" val="394778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90C226"/>
              </a:buClr>
            </a:pPr>
            <a:r>
              <a:rPr lang="tr-T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Kararı Uygulama: </a:t>
            </a:r>
            <a:endParaRPr lang="tr-TR" sz="28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90C226"/>
              </a:buClr>
            </a:pPr>
            <a:r>
              <a:rPr lang="tr-TR" sz="28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Çocuk </a:t>
            </a:r>
            <a:r>
              <a:rPr lang="tr-T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sınıra uymamaya devam ediyorsa hemen sonuçlarına katlanması sağlanmalıdır. Nazik, sevecen ve kararlı olunmalıdır. </a:t>
            </a:r>
          </a:p>
        </p:txBody>
      </p:sp>
    </p:spTree>
    <p:extLst>
      <p:ext uri="{BB962C8B-B14F-4D97-AF65-F5344CB8AC3E}">
        <p14:creationId xmlns:p14="http://schemas.microsoft.com/office/powerpoint/2010/main" val="747616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90C226"/>
              </a:buClr>
            </a:pP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Sınırı İfade Etme</a:t>
            </a:r>
            <a:r>
              <a:rPr lang="tr-TR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lvl="0">
              <a:buClr>
                <a:srgbClr val="90C226"/>
              </a:buClr>
            </a:pPr>
            <a:r>
              <a:rPr lang="tr-TR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Kural çocuğa net ve açık şekilde söylenir. Ses tonunun sakin olmasına dikkat edilmelidir. Sınırları açıklarken BİZ denilmesi sınırların herkes için olduğunu çocuğun anlamasını sağlar!</a:t>
            </a:r>
          </a:p>
          <a:p>
            <a:pPr lvl="0">
              <a:buClr>
                <a:srgbClr val="90C226"/>
              </a:buClr>
            </a:pPr>
            <a:endParaRPr lang="tr-TR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0240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90C226"/>
              </a:buClr>
            </a:pP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Davranışı Tanımlama: </a:t>
            </a:r>
            <a:endParaRPr lang="tr-TR" sz="2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90C226"/>
              </a:buClr>
            </a:pPr>
            <a:r>
              <a:rPr lang="tr-TR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Çocuğun </a:t>
            </a:r>
            <a:r>
              <a:rPr lang="tr-TR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anlaşıldığını ve hangi davranışından dolayı uyarıldığını daha net anlaması amacıyla yapılır. Kısa cümlelerle görülen şey söylenir, tahmin ve yorum yapmaktan kaçınılır. Çocuğun davranışları, sözleri, duyguları yansıtılır.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96710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48871" y="268942"/>
            <a:ext cx="8225132" cy="535360"/>
          </a:xfrm>
        </p:spPr>
        <p:txBody>
          <a:bodyPr/>
          <a:lstStyle/>
          <a:p>
            <a:pPr algn="ctr"/>
            <a:r>
              <a:rPr lang="tr-TR" sz="2000" dirty="0"/>
              <a:t>SINIR TÜRLERİ </a:t>
            </a:r>
            <a:r>
              <a:rPr lang="tr-TR" sz="2000" dirty="0" smtClean="0"/>
              <a:t>NELERDİR?</a:t>
            </a:r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33718" y="1116105"/>
            <a:ext cx="9291917" cy="5741895"/>
          </a:xfrm>
        </p:spPr>
        <p:txBody>
          <a:bodyPr>
            <a:normAutofit/>
          </a:bodyPr>
          <a:lstStyle/>
          <a:p>
            <a:pPr algn="l"/>
            <a:r>
              <a:rPr lang="tr-TR" sz="1400" dirty="0" smtClean="0">
                <a:solidFill>
                  <a:schemeClr val="tx1"/>
                </a:solidFill>
              </a:rPr>
              <a:t>1.Dengeli </a:t>
            </a:r>
            <a:r>
              <a:rPr lang="tr-TR" sz="1400" dirty="0">
                <a:solidFill>
                  <a:schemeClr val="tx1"/>
                </a:solidFill>
              </a:rPr>
              <a:t>Sınırlar</a:t>
            </a:r>
          </a:p>
          <a:p>
            <a:pPr algn="l"/>
            <a:r>
              <a:rPr lang="tr-TR" sz="1400" dirty="0">
                <a:solidFill>
                  <a:schemeClr val="tx1"/>
                </a:solidFill>
              </a:rPr>
              <a:t>Sorumluluklara dayanan özgürlük vardır. Öğrenme ve sorumluluk kazanmayı arttırır, işbirliğini yüreklendirir.</a:t>
            </a:r>
          </a:p>
          <a:p>
            <a:pPr algn="l"/>
            <a:r>
              <a:rPr lang="tr-TR" sz="1400" dirty="0" smtClean="0">
                <a:solidFill>
                  <a:schemeClr val="tx1"/>
                </a:solidFill>
              </a:rPr>
              <a:t>2. </a:t>
            </a:r>
            <a:r>
              <a:rPr lang="tr-TR" sz="1400" dirty="0">
                <a:solidFill>
                  <a:schemeClr val="tx1"/>
                </a:solidFill>
              </a:rPr>
              <a:t>Çok Geniş Olan Sınırlar</a:t>
            </a:r>
          </a:p>
          <a:p>
            <a:pPr algn="l"/>
            <a:r>
              <a:rPr lang="tr-TR" sz="1400" dirty="0">
                <a:solidFill>
                  <a:schemeClr val="tx1"/>
                </a:solidFill>
              </a:rPr>
              <a:t>Denemek ve keşfetmek için çok fazla özgürlük vardır. Öğrenme ve sorumluluk kazanmayı engeller, aşırı denemeyi(test etme) arttırır.</a:t>
            </a:r>
          </a:p>
          <a:p>
            <a:pPr algn="l"/>
            <a:r>
              <a:rPr lang="tr-TR" sz="1400" dirty="0" smtClean="0">
                <a:solidFill>
                  <a:schemeClr val="tx1"/>
                </a:solidFill>
              </a:rPr>
              <a:t>3.Çok </a:t>
            </a:r>
            <a:r>
              <a:rPr lang="tr-TR" sz="1400" dirty="0">
                <a:solidFill>
                  <a:schemeClr val="tx1"/>
                </a:solidFill>
              </a:rPr>
              <a:t>Kısıtlayıcı Sınırlar2</a:t>
            </a:r>
            <a:endParaRPr lang="tr-TR" sz="1400" dirty="0" smtClean="0">
              <a:solidFill>
                <a:schemeClr val="tx1"/>
              </a:solidFill>
            </a:endParaRPr>
          </a:p>
          <a:p>
            <a:pPr algn="l"/>
            <a:r>
              <a:rPr lang="tr-TR" sz="1400" dirty="0">
                <a:solidFill>
                  <a:schemeClr val="tx1"/>
                </a:solidFill>
              </a:rPr>
              <a:t>Denemek ve keşfetmek için çok az özgürlük vardır. Öğrenme ve sorumluluk kazanmayı engeller, isyanı arttırır</a:t>
            </a:r>
            <a:r>
              <a:rPr lang="tr-TR" sz="1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tr-TR" sz="1400" dirty="0">
                <a:solidFill>
                  <a:schemeClr val="tx1"/>
                </a:solidFill>
              </a:rPr>
              <a:t>4</a:t>
            </a:r>
            <a:r>
              <a:rPr lang="tr-TR" sz="1400" dirty="0" smtClean="0">
                <a:solidFill>
                  <a:schemeClr val="tx1"/>
                </a:solidFill>
              </a:rPr>
              <a:t>. </a:t>
            </a:r>
            <a:r>
              <a:rPr lang="tr-TR" sz="1400" dirty="0">
                <a:solidFill>
                  <a:schemeClr val="tx1"/>
                </a:solidFill>
              </a:rPr>
              <a:t>Tutarsız Olan </a:t>
            </a:r>
            <a:r>
              <a:rPr lang="tr-TR" sz="1400" dirty="0" smtClean="0">
                <a:solidFill>
                  <a:schemeClr val="tx1"/>
                </a:solidFill>
              </a:rPr>
              <a:t>Sınırlar</a:t>
            </a:r>
          </a:p>
          <a:p>
            <a:pPr algn="l"/>
            <a:r>
              <a:rPr lang="tr-TR" sz="1400" dirty="0" smtClean="0">
                <a:solidFill>
                  <a:schemeClr val="tx1"/>
                </a:solidFill>
              </a:rPr>
              <a:t>Tutarsız </a:t>
            </a:r>
            <a:r>
              <a:rPr lang="tr-TR" sz="1400" dirty="0">
                <a:solidFill>
                  <a:schemeClr val="tx1"/>
                </a:solidFill>
              </a:rPr>
              <a:t>özgürlük vardır. Sonuçları: Öğrenme ve sorumluluk kazanmayı engeller, deneme ve isyanı arttırır.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0535" y="4087906"/>
            <a:ext cx="3738282" cy="245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986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SINIR KOYMANIN YARARLARI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1304365"/>
            <a:ext cx="8596668" cy="4736997"/>
          </a:xfrm>
        </p:spPr>
        <p:txBody>
          <a:bodyPr>
            <a:noAutofit/>
          </a:bodyPr>
          <a:lstStyle/>
          <a:p>
            <a:r>
              <a:rPr lang="tr-TR" sz="2000" dirty="0"/>
              <a:t>Sınırlar, çocukları hem fiziksel hem psikolojik anlamda güvende hissettirir.</a:t>
            </a:r>
          </a:p>
          <a:p>
            <a:r>
              <a:rPr lang="tr-TR" sz="2000" dirty="0" smtClean="0"/>
              <a:t>Sınırlar </a:t>
            </a:r>
            <a:r>
              <a:rPr lang="tr-TR" sz="2000" dirty="0"/>
              <a:t>öğrencilerin öz denetim becerileri geliştirmesine yardımcı olur. </a:t>
            </a:r>
            <a:endParaRPr lang="tr-TR" sz="2000" dirty="0" smtClean="0"/>
          </a:p>
          <a:p>
            <a:r>
              <a:rPr lang="tr-TR" sz="2000" dirty="0" smtClean="0"/>
              <a:t>Sınıfta </a:t>
            </a:r>
            <a:r>
              <a:rPr lang="tr-TR" sz="2000" dirty="0"/>
              <a:t>oluşturulan sınırlar etkili sınıf yönetimine olanak sağlar. </a:t>
            </a:r>
            <a:endParaRPr lang="tr-TR" sz="2000" dirty="0" smtClean="0"/>
          </a:p>
          <a:p>
            <a:r>
              <a:rPr lang="tr-TR" sz="2000" dirty="0"/>
              <a:t>Kurallara uyum öğrenciler arasında yaşanabilecek problemlerin önüne geçer, daha huzurlu bir okul ortamı sağlar.</a:t>
            </a:r>
          </a:p>
          <a:p>
            <a:r>
              <a:rPr lang="tr-TR" sz="2000" dirty="0" smtClean="0"/>
              <a:t>Çocuk</a:t>
            </a:r>
            <a:r>
              <a:rPr lang="tr-TR" sz="2000" dirty="0"/>
              <a:t>, kuralları ve kurallara uymanın önemini öğrendiği için okulun kurallarına da uyum sağlar, sosyal becerileri gelişir. </a:t>
            </a:r>
            <a:endParaRPr lang="tr-TR" sz="2000" dirty="0" smtClean="0"/>
          </a:p>
          <a:p>
            <a:r>
              <a:rPr lang="tr-TR" sz="2000" dirty="0"/>
              <a:t>Öğrenciler, sınırlar sayesinde istedikleri her şeye her an ulaşmalarının mümkün olmadığını </a:t>
            </a:r>
            <a:r>
              <a:rPr lang="tr-TR" sz="2000" dirty="0" smtClean="0"/>
              <a:t>öğrenir.</a:t>
            </a:r>
            <a:endParaRPr lang="tr-TR" sz="2000" dirty="0"/>
          </a:p>
          <a:p>
            <a:r>
              <a:rPr lang="tr-TR" sz="2000" dirty="0" smtClean="0"/>
              <a:t>Öğrencilere </a:t>
            </a:r>
            <a:r>
              <a:rPr lang="tr-TR" sz="2000" dirty="0"/>
              <a:t>hayatta her zaman seçim yapma şanslarının olduğunu ve yaptıkları seçimler sonucunda sorumluluk almaları gerektiğini öğretir. 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411260808"/>
      </p:ext>
    </p:extLst>
  </p:cSld>
  <p:clrMapOvr>
    <a:masterClrMapping/>
  </p:clrMapOvr>
</p:sld>
</file>

<file path=ppt/theme/theme1.xml><?xml version="1.0" encoding="utf-8"?>
<a:theme xmlns:a="http://schemas.openxmlformats.org/drawingml/2006/main" name="Kristal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432</Words>
  <Application>Microsoft Office PowerPoint</Application>
  <PresentationFormat>Geniş ekran</PresentationFormat>
  <Paragraphs>44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Kristal</vt:lpstr>
      <vt:lpstr>SINIR KOYMA</vt:lpstr>
      <vt:lpstr>SINIR NEDİR</vt:lpstr>
      <vt:lpstr>Öğrenciye neyi yapmaması gerektiğini söylemektense önemli olan ona niçin yapmaması gerektiğini davranışlarımızla ve sözel olarak aktarabilmektir.  </vt:lpstr>
      <vt:lpstr>SINIR KOYMA AŞAMALARI</vt:lpstr>
      <vt:lpstr>PowerPoint Sunusu</vt:lpstr>
      <vt:lpstr>PowerPoint Sunusu</vt:lpstr>
      <vt:lpstr>PowerPoint Sunusu</vt:lpstr>
      <vt:lpstr>SINIR TÜRLERİ NELERDİR?</vt:lpstr>
      <vt:lpstr>SINIR KOYMANIN YARARLARI</vt:lpstr>
      <vt:lpstr>ÖĞRETMENLERE ÖNERİLER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Sınır Koyma</dc:title>
  <dc:creator>Microsoft hesabı</dc:creator>
  <cp:lastModifiedBy>Microsoft hesabı</cp:lastModifiedBy>
  <cp:revision>10</cp:revision>
  <dcterms:created xsi:type="dcterms:W3CDTF">2024-09-12T07:38:12Z</dcterms:created>
  <dcterms:modified xsi:type="dcterms:W3CDTF">2024-09-13T08:11:15Z</dcterms:modified>
</cp:coreProperties>
</file>